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66" r:id="rId4"/>
    <p:sldId id="259" r:id="rId5"/>
    <p:sldId id="267" r:id="rId6"/>
    <p:sldId id="268" r:id="rId7"/>
    <p:sldId id="269" r:id="rId8"/>
    <p:sldId id="270" r:id="rId9"/>
    <p:sldId id="272" r:id="rId10"/>
    <p:sldId id="271" r:id="rId11"/>
    <p:sldId id="276" r:id="rId12"/>
    <p:sldId id="277" r:id="rId13"/>
    <p:sldId id="275" r:id="rId14"/>
    <p:sldId id="274" r:id="rId15"/>
    <p:sldId id="265" r:id="rId16"/>
    <p:sldId id="260" r:id="rId17"/>
    <p:sldId id="261" r:id="rId18"/>
    <p:sldId id="262" r:id="rId19"/>
    <p:sldId id="263" r:id="rId20"/>
    <p:sldId id="264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Helvetica Neue" panose="020B0604020202020204" charset="0"/>
      <p:regular r:id="rId27"/>
      <p:bold r:id="rId28"/>
      <p:italic r:id="rId29"/>
      <p:boldItalic r:id="rId30"/>
    </p:embeddedFont>
    <p:embeddedFont>
      <p:font typeface="Poppins" panose="00000500000000000000" pitchFamily="2" charset="0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  <p:embeddedFont>
      <p:font typeface="Roboto Medium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7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b48ddf1c3_0_1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b48ddf1c3_0_10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7882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5747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0863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b48ddf1c3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b48ddf1c3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95784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19844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b48ddf1c3_0_1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b48ddf1c3_0_10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b48ddf1c3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b48ddf1c3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b48ddf1c3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8b48ddf1c3_0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b7c53303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8b7c53303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b7c533031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b7c533031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b48ddf1c3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b48ddf1c3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7174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8923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63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5999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8754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2096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ru-ru/dotnet/csharp/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en.wikipedia.org/wiki/Visual_programming_languag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renpy.org/" TargetMode="External"/><Relationship Id="rId5" Type="http://schemas.openxmlformats.org/officeDocument/2006/relationships/hyperlink" Target="https://tyranobuilder.com/" TargetMode="External"/><Relationship Id="rId4" Type="http://schemas.openxmlformats.org/officeDocument/2006/relationships/hyperlink" Target="https://home.episodeinteractive.com/" TargetMode="External"/><Relationship Id="rId9" Type="http://schemas.openxmlformats.org/officeDocument/2006/relationships/hyperlink" Target="https://unity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4241" y="3944130"/>
            <a:ext cx="860137" cy="110880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462624" y="1669902"/>
            <a:ext cx="8250000" cy="810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latin typeface="Roboto"/>
                <a:ea typeface="Roboto"/>
                <a:cs typeface="Roboto"/>
                <a:sym typeface="Roboto"/>
              </a:rPr>
              <a:t>Фронтенд конструктора визуальных новелл 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Front-end of th</a:t>
            </a: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e visual novel constructor</a:t>
            </a:r>
          </a:p>
        </p:txBody>
      </p:sp>
      <p:sp>
        <p:nvSpPr>
          <p:cNvPr id="7" name="Google Shape;57;p13">
            <a:extLst>
              <a:ext uri="{FF2B5EF4-FFF2-40B4-BE49-F238E27FC236}">
                <a16:creationId xmlns:a16="http://schemas.microsoft.com/office/drawing/2014/main" id="{3E1BD337-240D-6220-8EB6-F69B90F06CC6}"/>
              </a:ext>
            </a:extLst>
          </p:cNvPr>
          <p:cNvSpPr txBox="1"/>
          <p:nvPr/>
        </p:nvSpPr>
        <p:spPr>
          <a:xfrm>
            <a:off x="6157022" y="3378414"/>
            <a:ext cx="2951630" cy="1620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Roboto"/>
                <a:ea typeface="Roboto"/>
                <a:cs typeface="Roboto"/>
                <a:sym typeface="Roboto"/>
              </a:rPr>
              <a:t>Исполнитель: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latin typeface="Roboto"/>
                <a:ea typeface="Roboto"/>
                <a:cs typeface="Roboto"/>
                <a:sym typeface="Roboto"/>
              </a:rPr>
              <a:t>Бутченко Даниил Олегович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latin typeface="Roboto"/>
                <a:ea typeface="Roboto"/>
                <a:cs typeface="Roboto"/>
                <a:sym typeface="Roboto"/>
              </a:rPr>
              <a:t>Студент группы БПИ206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ru-RU" sz="12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Roboto"/>
                <a:ea typeface="Roboto"/>
                <a:cs typeface="Roboto"/>
                <a:sym typeface="Roboto"/>
              </a:rPr>
              <a:t>Научный руководитель:</a:t>
            </a:r>
          </a:p>
          <a:p>
            <a:pPr algn="r"/>
            <a:r>
              <a:rPr lang="ru-RU" sz="1200" b="0" dirty="0">
                <a:solidFill>
                  <a:srgbClr val="000000"/>
                </a:solidFill>
                <a:effectLst/>
                <a:latin typeface="Roboto"/>
                <a:ea typeface="Roboto"/>
                <a:sym typeface="Roboto"/>
              </a:rPr>
              <a:t>Новиков Евгений Анатольевич</a:t>
            </a:r>
            <a:endParaRPr lang="ru-RU" sz="12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latin typeface="Roboto"/>
                <a:ea typeface="Roboto"/>
                <a:cs typeface="Roboto"/>
                <a:sym typeface="Roboto"/>
              </a:rPr>
              <a:t>Приглашенный преподователь кафедры менеджмента инноваций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ru-RU" sz="1000" b="0" i="0" dirty="0">
              <a:solidFill>
                <a:srgbClr val="000000"/>
              </a:solidFill>
              <a:effectLst/>
              <a:latin typeface="FuturaPTWebDemi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57;p13">
            <a:extLst>
              <a:ext uri="{FF2B5EF4-FFF2-40B4-BE49-F238E27FC236}">
                <a16:creationId xmlns:a16="http://schemas.microsoft.com/office/drawing/2014/main" id="{95075845-62EE-2BE1-6256-FD237EBA6A94}"/>
              </a:ext>
            </a:extLst>
          </p:cNvPr>
          <p:cNvSpPr txBox="1"/>
          <p:nvPr/>
        </p:nvSpPr>
        <p:spPr>
          <a:xfrm>
            <a:off x="3111809" y="2435235"/>
            <a:ext cx="2951630" cy="494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Командный программный проект</a:t>
            </a:r>
            <a:endParaRPr lang="ru-RU" sz="10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ru-RU" sz="1000" b="0" i="0" dirty="0">
              <a:solidFill>
                <a:srgbClr val="000000"/>
              </a:solidFill>
              <a:effectLst/>
              <a:latin typeface="FuturaPTWebDemi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57;p13">
            <a:extLst>
              <a:ext uri="{FF2B5EF4-FFF2-40B4-BE49-F238E27FC236}">
                <a16:creationId xmlns:a16="http://schemas.microsoft.com/office/drawing/2014/main" id="{1A69D58F-6BBB-C6ED-CAC9-A2670A19925A}"/>
              </a:ext>
            </a:extLst>
          </p:cNvPr>
          <p:cNvSpPr txBox="1"/>
          <p:nvPr/>
        </p:nvSpPr>
        <p:spPr>
          <a:xfrm>
            <a:off x="1204378" y="4033000"/>
            <a:ext cx="3565201" cy="679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>
                <a:latin typeface="Roboto"/>
                <a:ea typeface="Roboto"/>
                <a:cs typeface="Roboto"/>
                <a:sym typeface="Roboto"/>
              </a:rPr>
              <a:t>Факультет компьютерных наук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National Research University</a:t>
            </a:r>
            <a:r>
              <a:rPr lang="ru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120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Higher School of</a:t>
            </a:r>
            <a:r>
              <a:rPr lang="ru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120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Economics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551266" y="110650"/>
            <a:ext cx="69099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Демонстрация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>
            <a:cxnSpLocks/>
            <a:endCxn id="83" idx="2"/>
          </p:cNvCxnSpPr>
          <p:nvPr/>
        </p:nvCxnSpPr>
        <p:spPr>
          <a:xfrm>
            <a:off x="0" y="701360"/>
            <a:ext cx="7461659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/>
          <p:nvPr/>
        </p:nvSpPr>
        <p:spPr>
          <a:xfrm>
            <a:off x="7461659" y="564410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F1AAF7-1E1E-7298-BF6D-B27CA8D06283}"/>
              </a:ext>
            </a:extLst>
          </p:cNvPr>
          <p:cNvSpPr txBox="1"/>
          <p:nvPr/>
        </p:nvSpPr>
        <p:spPr>
          <a:xfrm>
            <a:off x="8690600" y="141261"/>
            <a:ext cx="615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pic>
        <p:nvPicPr>
          <p:cNvPr id="2" name="Introduction">
            <a:hlinkClick r:id="" action="ppaction://media"/>
            <a:extLst>
              <a:ext uri="{FF2B5EF4-FFF2-40B4-BE49-F238E27FC236}">
                <a16:creationId xmlns:a16="http://schemas.microsoft.com/office/drawing/2014/main" id="{0C0FB875-5C46-950B-C948-A219FFE0C2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20800" y="975260"/>
            <a:ext cx="6502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4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5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551266" y="110650"/>
            <a:ext cx="69099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Демонстрация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>
            <a:cxnSpLocks/>
            <a:endCxn id="83" idx="2"/>
          </p:cNvCxnSpPr>
          <p:nvPr/>
        </p:nvCxnSpPr>
        <p:spPr>
          <a:xfrm>
            <a:off x="0" y="701360"/>
            <a:ext cx="7461659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/>
          <p:nvPr/>
        </p:nvSpPr>
        <p:spPr>
          <a:xfrm>
            <a:off x="7461659" y="564410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F1AAF7-1E1E-7298-BF6D-B27CA8D06283}"/>
              </a:ext>
            </a:extLst>
          </p:cNvPr>
          <p:cNvSpPr txBox="1"/>
          <p:nvPr/>
        </p:nvSpPr>
        <p:spPr>
          <a:xfrm>
            <a:off x="8690600" y="141261"/>
            <a:ext cx="615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pic>
        <p:nvPicPr>
          <p:cNvPr id="3" name="Edit">
            <a:hlinkClick r:id="" action="ppaction://media"/>
            <a:extLst>
              <a:ext uri="{FF2B5EF4-FFF2-40B4-BE49-F238E27FC236}">
                <a16:creationId xmlns:a16="http://schemas.microsoft.com/office/drawing/2014/main" id="{0DE84D0C-DEC4-F2FA-CC2F-D43F750EFF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20800" y="975260"/>
            <a:ext cx="6502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55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551266" y="110650"/>
            <a:ext cx="69099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Ссылка на проект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>
            <a:cxnSpLocks/>
            <a:endCxn id="83" idx="2"/>
          </p:cNvCxnSpPr>
          <p:nvPr/>
        </p:nvCxnSpPr>
        <p:spPr>
          <a:xfrm>
            <a:off x="0" y="701360"/>
            <a:ext cx="7461659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/>
          <p:nvPr/>
        </p:nvSpPr>
        <p:spPr>
          <a:xfrm>
            <a:off x="7461659" y="564410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F1AAF7-1E1E-7298-BF6D-B27CA8D06283}"/>
              </a:ext>
            </a:extLst>
          </p:cNvPr>
          <p:cNvSpPr txBox="1"/>
          <p:nvPr/>
        </p:nvSpPr>
        <p:spPr>
          <a:xfrm>
            <a:off x="8690600" y="141261"/>
            <a:ext cx="615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4DEFD18-FE91-6BA1-1413-200B5A7D2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574" y="838310"/>
            <a:ext cx="3216852" cy="321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0FB1E6-69D5-DF07-09B2-B7CF6DEF6A89}"/>
              </a:ext>
            </a:extLst>
          </p:cNvPr>
          <p:cNvSpPr txBox="1"/>
          <p:nvPr/>
        </p:nvSpPr>
        <p:spPr>
          <a:xfrm>
            <a:off x="2963574" y="4055162"/>
            <a:ext cx="3216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Репозиторий в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Bitbucket</a:t>
            </a:r>
          </a:p>
        </p:txBody>
      </p:sp>
    </p:spTree>
    <p:extLst>
      <p:ext uri="{BB962C8B-B14F-4D97-AF65-F5344CB8AC3E}">
        <p14:creationId xmlns:p14="http://schemas.microsoft.com/office/powerpoint/2010/main" val="3637852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Дальнейшая работа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" name="Google Shape;2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21"/>
          <p:cNvCxnSpPr>
            <a:endCxn id="236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21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1"/>
          <p:cNvSpPr/>
          <p:nvPr/>
        </p:nvSpPr>
        <p:spPr>
          <a:xfrm>
            <a:off x="1685050" y="1122578"/>
            <a:ext cx="520076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600" b="1" dirty="0">
                <a:latin typeface="Roboto"/>
                <a:ea typeface="Roboto"/>
                <a:cs typeface="Roboto"/>
                <a:sym typeface="Roboto"/>
              </a:rPr>
              <a:t>Добавление новых узлов и переходов</a:t>
            </a:r>
            <a:endParaRPr sz="16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b="1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21"/>
          <p:cNvSpPr/>
          <p:nvPr/>
        </p:nvSpPr>
        <p:spPr>
          <a:xfrm>
            <a:off x="697600" y="972225"/>
            <a:ext cx="638700" cy="638700"/>
          </a:xfrm>
          <a:prstGeom prst="flowChartConnector">
            <a:avLst/>
          </a:prstGeom>
          <a:solidFill>
            <a:srgbClr val="FFA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1"/>
          <p:cNvSpPr/>
          <p:nvPr/>
        </p:nvSpPr>
        <p:spPr>
          <a:xfrm>
            <a:off x="858400" y="1106925"/>
            <a:ext cx="37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ru" sz="2000" b="1">
                <a:latin typeface="Roboto"/>
                <a:ea typeface="Roboto"/>
                <a:cs typeface="Roboto"/>
                <a:sym typeface="Roboto"/>
              </a:rPr>
              <a:t>1</a:t>
            </a:r>
            <a:endParaRPr sz="1600" b="1" i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" name="Google Shape;241;p21"/>
          <p:cNvSpPr/>
          <p:nvPr/>
        </p:nvSpPr>
        <p:spPr>
          <a:xfrm>
            <a:off x="1685050" y="2060628"/>
            <a:ext cx="520076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Реализация превью текущей сцены</a:t>
            </a:r>
            <a:r>
              <a:rPr lang="ru" sz="1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фа</a:t>
            </a:r>
            <a:endParaRPr sz="16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b="1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21"/>
          <p:cNvSpPr/>
          <p:nvPr/>
        </p:nvSpPr>
        <p:spPr>
          <a:xfrm>
            <a:off x="1703100" y="3103975"/>
            <a:ext cx="573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 i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Улучшение </a:t>
            </a:r>
            <a:r>
              <a:rPr lang="en-US" sz="1600" b="1" i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UI</a:t>
            </a:r>
            <a:endParaRPr lang="ru-RU" sz="1600" b="1" i="0" dirty="0">
              <a:solidFill>
                <a:schemeClr val="tx1">
                  <a:lumMod val="95000"/>
                  <a:lumOff val="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21"/>
          <p:cNvSpPr/>
          <p:nvPr/>
        </p:nvSpPr>
        <p:spPr>
          <a:xfrm>
            <a:off x="1685050" y="4103303"/>
            <a:ext cx="3295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i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Выход на рынок</a:t>
            </a:r>
            <a:endParaRPr sz="1600" b="1" i="0" dirty="0">
              <a:solidFill>
                <a:schemeClr val="tx1">
                  <a:lumMod val="95000"/>
                  <a:lumOff val="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1"/>
          <p:cNvSpPr/>
          <p:nvPr/>
        </p:nvSpPr>
        <p:spPr>
          <a:xfrm>
            <a:off x="697600" y="1941625"/>
            <a:ext cx="638700" cy="638700"/>
          </a:xfrm>
          <a:prstGeom prst="flowChartConnector">
            <a:avLst/>
          </a:prstGeom>
          <a:solidFill>
            <a:srgbClr val="FFA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1"/>
          <p:cNvSpPr/>
          <p:nvPr/>
        </p:nvSpPr>
        <p:spPr>
          <a:xfrm>
            <a:off x="858400" y="2076325"/>
            <a:ext cx="37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 b="1" dirty="0">
                <a:latin typeface="Roboto"/>
                <a:ea typeface="Roboto"/>
                <a:cs typeface="Roboto"/>
                <a:sym typeface="Roboto"/>
              </a:rPr>
              <a:t>2</a:t>
            </a:r>
            <a:endParaRPr sz="2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b="1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21"/>
          <p:cNvSpPr/>
          <p:nvPr/>
        </p:nvSpPr>
        <p:spPr>
          <a:xfrm>
            <a:off x="704125" y="2969275"/>
            <a:ext cx="638700" cy="638700"/>
          </a:xfrm>
          <a:prstGeom prst="flowChartConnector">
            <a:avLst/>
          </a:prstGeom>
          <a:solidFill>
            <a:srgbClr val="FFA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1"/>
          <p:cNvSpPr/>
          <p:nvPr/>
        </p:nvSpPr>
        <p:spPr>
          <a:xfrm>
            <a:off x="864925" y="3103975"/>
            <a:ext cx="37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 b="1" dirty="0">
                <a:latin typeface="Roboto"/>
                <a:ea typeface="Roboto"/>
                <a:cs typeface="Roboto"/>
                <a:sym typeface="Roboto"/>
              </a:rPr>
              <a:t>3</a:t>
            </a:r>
            <a:endParaRPr sz="2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b="1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21"/>
          <p:cNvSpPr/>
          <p:nvPr/>
        </p:nvSpPr>
        <p:spPr>
          <a:xfrm>
            <a:off x="704125" y="3950275"/>
            <a:ext cx="638700" cy="638700"/>
          </a:xfrm>
          <a:prstGeom prst="flowChartConnector">
            <a:avLst/>
          </a:prstGeom>
          <a:solidFill>
            <a:srgbClr val="FFA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1"/>
          <p:cNvSpPr/>
          <p:nvPr/>
        </p:nvSpPr>
        <p:spPr>
          <a:xfrm>
            <a:off x="864925" y="4084975"/>
            <a:ext cx="37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 b="1" dirty="0">
                <a:latin typeface="Roboto"/>
                <a:ea typeface="Roboto"/>
                <a:cs typeface="Roboto"/>
                <a:sym typeface="Roboto"/>
              </a:rPr>
              <a:t>4</a:t>
            </a:r>
            <a:endParaRPr sz="2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b="1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6ED27C-0030-C9F0-D72D-E3DCBA7B3CB8}"/>
              </a:ext>
            </a:extLst>
          </p:cNvPr>
          <p:cNvSpPr txBox="1"/>
          <p:nvPr/>
        </p:nvSpPr>
        <p:spPr>
          <a:xfrm>
            <a:off x="8690600" y="141261"/>
            <a:ext cx="615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713555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551266" y="110650"/>
            <a:ext cx="69099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Список использованных источников</a:t>
            </a:r>
            <a:endParaRPr lang="ru-RU"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>
            <a:cxnSpLocks/>
            <a:endCxn id="83" idx="2"/>
          </p:cNvCxnSpPr>
          <p:nvPr/>
        </p:nvCxnSpPr>
        <p:spPr>
          <a:xfrm>
            <a:off x="0" y="701360"/>
            <a:ext cx="7461659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/>
          <p:nvPr/>
        </p:nvSpPr>
        <p:spPr>
          <a:xfrm>
            <a:off x="7461659" y="564410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F1AAF7-1E1E-7298-BF6D-B27CA8D06283}"/>
              </a:ext>
            </a:extLst>
          </p:cNvPr>
          <p:cNvSpPr txBox="1"/>
          <p:nvPr/>
        </p:nvSpPr>
        <p:spPr>
          <a:xfrm>
            <a:off x="8690600" y="141261"/>
            <a:ext cx="615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99B245-3B8A-81E9-587E-D9C99723CAFA}"/>
              </a:ext>
            </a:extLst>
          </p:cNvPr>
          <p:cNvSpPr txBox="1"/>
          <p:nvPr/>
        </p:nvSpPr>
        <p:spPr>
          <a:xfrm>
            <a:off x="551266" y="1072200"/>
            <a:ext cx="69099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Episode - </a:t>
            </a:r>
            <a:r>
              <a:rPr lang="en-US" dirty="0">
                <a:hlinkClick r:id="rId4"/>
              </a:rPr>
              <a:t>https://home.episodeinteractive.com/</a:t>
            </a:r>
            <a:r>
              <a:rPr lang="en-US" dirty="0"/>
              <a:t> (</a:t>
            </a:r>
            <a:r>
              <a:rPr lang="ru-RU" dirty="0"/>
              <a:t>дата обращения – 19</a:t>
            </a:r>
            <a:r>
              <a:rPr lang="en-US" dirty="0"/>
              <a:t>/05/2022)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Tyrano</a:t>
            </a:r>
            <a:r>
              <a:rPr lang="en-US" dirty="0"/>
              <a:t> Builder - </a:t>
            </a:r>
            <a:r>
              <a:rPr lang="en-US" dirty="0">
                <a:hlinkClick r:id="rId5"/>
              </a:rPr>
              <a:t>https://tyranobuilder.com/</a:t>
            </a: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RenPy</a:t>
            </a:r>
            <a:r>
              <a:rPr lang="en-US" dirty="0"/>
              <a:t> - </a:t>
            </a:r>
            <a:r>
              <a:rPr lang="en-US" dirty="0">
                <a:hlinkClick r:id="rId6"/>
              </a:rPr>
              <a:t>https://www.renpy.org/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Визуальное программирование - </a:t>
            </a:r>
            <a:r>
              <a:rPr lang="en-US" dirty="0">
                <a:hlinkClick r:id="rId7"/>
              </a:rPr>
              <a:t>https://en.wikipedia.org/wiki/Visual_programming_language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Документация </a:t>
            </a:r>
            <a:r>
              <a:rPr lang="en-US" dirty="0"/>
              <a:t>C# - </a:t>
            </a:r>
            <a:r>
              <a:rPr lang="en-US" dirty="0">
                <a:hlinkClick r:id="rId8"/>
              </a:rPr>
              <a:t>https://docs.microsoft.com/ru-ru/dotnet/csharp/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Unity - </a:t>
            </a:r>
            <a:r>
              <a:rPr lang="en-US" dirty="0">
                <a:hlinkClick r:id="rId9"/>
              </a:rPr>
              <a:t>https://unity.com/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331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46805"/>
            <a:ext cx="9144000" cy="685230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2"/>
          <p:cNvSpPr txBox="1"/>
          <p:nvPr/>
        </p:nvSpPr>
        <p:spPr>
          <a:xfrm>
            <a:off x="2531550" y="4807948"/>
            <a:ext cx="4080900" cy="335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latin typeface="Roboto"/>
                <a:ea typeface="Roboto"/>
                <a:cs typeface="Roboto"/>
                <a:sym typeface="Roboto"/>
              </a:rPr>
              <a:t>dobutchenko</a:t>
            </a:r>
            <a:r>
              <a:rPr lang="ru" sz="18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@</a:t>
            </a:r>
            <a:r>
              <a:rPr lang="en-US" sz="1800" b="1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edu</a:t>
            </a:r>
            <a:r>
              <a:rPr lang="en-US" sz="18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ru" sz="18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hse.ru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Заголовок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7"/>
          <p:cNvCxnSpPr>
            <a:endCxn id="101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01;p17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7"/>
          <p:cNvSpPr/>
          <p:nvPr/>
        </p:nvSpPr>
        <p:spPr>
          <a:xfrm>
            <a:off x="4019675" y="3511775"/>
            <a:ext cx="471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b="1">
                <a:latin typeface="Roboto"/>
                <a:ea typeface="Roboto"/>
                <a:cs typeface="Roboto"/>
                <a:sym typeface="Roboto"/>
              </a:rPr>
              <a:t>Подзаголовок 2</a:t>
            </a:r>
            <a:endParaRPr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6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b="1" i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7"/>
          <p:cNvSpPr/>
          <p:nvPr/>
        </p:nvSpPr>
        <p:spPr>
          <a:xfrm>
            <a:off x="4657675" y="3842300"/>
            <a:ext cx="471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текст</a:t>
            </a:r>
            <a:endParaRPr i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4" name="Google Shape;104;p17"/>
          <p:cNvCxnSpPr/>
          <p:nvPr/>
        </p:nvCxnSpPr>
        <p:spPr>
          <a:xfrm>
            <a:off x="4153425" y="3877850"/>
            <a:ext cx="0" cy="5562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17"/>
          <p:cNvCxnSpPr/>
          <p:nvPr/>
        </p:nvCxnSpPr>
        <p:spPr>
          <a:xfrm flipH="1">
            <a:off x="4153425" y="4017875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7"/>
          <p:cNvSpPr txBox="1"/>
          <p:nvPr/>
        </p:nvSpPr>
        <p:spPr>
          <a:xfrm>
            <a:off x="752438" y="1584576"/>
            <a:ext cx="43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p17"/>
          <p:cNvSpPr/>
          <p:nvPr/>
        </p:nvSpPr>
        <p:spPr>
          <a:xfrm>
            <a:off x="551275" y="1122875"/>
            <a:ext cx="471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b="1">
                <a:latin typeface="Roboto"/>
                <a:ea typeface="Roboto"/>
                <a:cs typeface="Roboto"/>
                <a:sym typeface="Roboto"/>
              </a:rPr>
              <a:t>Подзаголовок 1</a:t>
            </a:r>
            <a:endParaRPr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6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i="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8" name="Google Shape;108;p17"/>
          <p:cNvSpPr/>
          <p:nvPr/>
        </p:nvSpPr>
        <p:spPr>
          <a:xfrm>
            <a:off x="1140800" y="1714875"/>
            <a:ext cx="371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текст</a:t>
            </a:r>
            <a:endParaRPr i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7"/>
          <p:cNvSpPr/>
          <p:nvPr/>
        </p:nvSpPr>
        <p:spPr>
          <a:xfrm>
            <a:off x="1140800" y="2013450"/>
            <a:ext cx="422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текст</a:t>
            </a:r>
            <a:endParaRPr i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0" name="Google Shape;110;p17"/>
          <p:cNvCxnSpPr/>
          <p:nvPr/>
        </p:nvCxnSpPr>
        <p:spPr>
          <a:xfrm>
            <a:off x="681775" y="1794325"/>
            <a:ext cx="0" cy="8352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7"/>
          <p:cNvCxnSpPr/>
          <p:nvPr/>
        </p:nvCxnSpPr>
        <p:spPr>
          <a:xfrm flipH="1">
            <a:off x="681775" y="1887925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7"/>
          <p:cNvCxnSpPr/>
          <p:nvPr/>
        </p:nvCxnSpPr>
        <p:spPr>
          <a:xfrm flipH="1">
            <a:off x="681775" y="2191575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7"/>
          <p:cNvCxnSpPr/>
          <p:nvPr/>
        </p:nvCxnSpPr>
        <p:spPr>
          <a:xfrm flipH="1">
            <a:off x="681775" y="2495225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" name="Google Shape;114;p17"/>
          <p:cNvSpPr/>
          <p:nvPr/>
        </p:nvSpPr>
        <p:spPr>
          <a:xfrm>
            <a:off x="1140800" y="2306875"/>
            <a:ext cx="471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текст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8925" y="2839274"/>
            <a:ext cx="3138899" cy="209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92406" y="1049525"/>
            <a:ext cx="3451594" cy="2301062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/>
          <p:nvPr/>
        </p:nvSpPr>
        <p:spPr>
          <a:xfrm>
            <a:off x="4657675" y="4136625"/>
            <a:ext cx="471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текст</a:t>
            </a:r>
            <a:endParaRPr i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8" name="Google Shape;118;p17"/>
          <p:cNvCxnSpPr/>
          <p:nvPr/>
        </p:nvCxnSpPr>
        <p:spPr>
          <a:xfrm flipH="1">
            <a:off x="4153425" y="4305250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/>
        </p:nvSpPr>
        <p:spPr>
          <a:xfrm>
            <a:off x="551275" y="110650"/>
            <a:ext cx="67533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Заголовок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18"/>
          <p:cNvCxnSpPr>
            <a:endCxn id="126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8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 txBox="1"/>
          <p:nvPr/>
        </p:nvSpPr>
        <p:spPr>
          <a:xfrm>
            <a:off x="627300" y="2840350"/>
            <a:ext cx="2469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latin typeface="Roboto"/>
                <a:ea typeface="Roboto"/>
                <a:cs typeface="Roboto"/>
                <a:sym typeface="Roboto"/>
              </a:rPr>
              <a:t>текст</a:t>
            </a:r>
            <a:endParaRPr sz="2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2692805" y="2840356"/>
            <a:ext cx="163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Roboto"/>
                <a:ea typeface="Roboto"/>
                <a:cs typeface="Roboto"/>
                <a:sym typeface="Roboto"/>
              </a:rPr>
              <a:t>1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2770626" y="1528149"/>
            <a:ext cx="1478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rgbClr val="FFD745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2000" b="1">
              <a:solidFill>
                <a:srgbClr val="FFD74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4092452" y="2860543"/>
            <a:ext cx="163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Roboto"/>
                <a:ea typeface="Roboto"/>
                <a:cs typeface="Roboto"/>
                <a:sym typeface="Roboto"/>
              </a:rPr>
              <a:t>1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4170274" y="1548337"/>
            <a:ext cx="1478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rgbClr val="FFD745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2000" b="1">
              <a:solidFill>
                <a:srgbClr val="FFD74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5483946" y="2860545"/>
            <a:ext cx="163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Roboto"/>
                <a:ea typeface="Roboto"/>
                <a:cs typeface="Roboto"/>
                <a:sym typeface="Roboto"/>
              </a:rPr>
              <a:t>1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5561767" y="1548337"/>
            <a:ext cx="1478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rgbClr val="FFD745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2000" b="1">
              <a:solidFill>
                <a:srgbClr val="FFD74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637026" y="2428600"/>
            <a:ext cx="163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latin typeface="Roboto"/>
                <a:ea typeface="Roboto"/>
                <a:cs typeface="Roboto"/>
                <a:sym typeface="Roboto"/>
              </a:rPr>
              <a:t>текст</a:t>
            </a:r>
            <a:endParaRPr sz="2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2702530" y="2434787"/>
            <a:ext cx="163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Roboto"/>
                <a:ea typeface="Roboto"/>
                <a:cs typeface="Roboto"/>
                <a:sym typeface="Roboto"/>
              </a:rPr>
              <a:t>1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18"/>
          <p:cNvSpPr txBox="1"/>
          <p:nvPr/>
        </p:nvSpPr>
        <p:spPr>
          <a:xfrm>
            <a:off x="4102178" y="2448141"/>
            <a:ext cx="163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Roboto"/>
                <a:ea typeface="Roboto"/>
                <a:cs typeface="Roboto"/>
                <a:sym typeface="Roboto"/>
              </a:rPr>
              <a:t>1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5493672" y="2451557"/>
            <a:ext cx="163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Roboto"/>
                <a:ea typeface="Roboto"/>
                <a:cs typeface="Roboto"/>
                <a:sym typeface="Roboto"/>
              </a:rPr>
              <a:t>1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18"/>
          <p:cNvSpPr txBox="1"/>
          <p:nvPr/>
        </p:nvSpPr>
        <p:spPr>
          <a:xfrm>
            <a:off x="627300" y="3302025"/>
            <a:ext cx="2062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latin typeface="Roboto"/>
                <a:ea typeface="Roboto"/>
                <a:cs typeface="Roboto"/>
                <a:sym typeface="Roboto"/>
              </a:rPr>
              <a:t>текст</a:t>
            </a:r>
            <a:endParaRPr sz="2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2780350" y="3334883"/>
            <a:ext cx="1478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Roboto"/>
                <a:ea typeface="Roboto"/>
                <a:cs typeface="Roboto"/>
                <a:sym typeface="Roboto"/>
              </a:rPr>
              <a:t>1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4170274" y="3355070"/>
            <a:ext cx="1478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Roboto"/>
                <a:ea typeface="Roboto"/>
                <a:cs typeface="Roboto"/>
                <a:sym typeface="Roboto"/>
              </a:rPr>
              <a:t>1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5551677" y="3355070"/>
            <a:ext cx="1478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Roboto"/>
                <a:ea typeface="Roboto"/>
                <a:cs typeface="Roboto"/>
                <a:sym typeface="Roboto"/>
              </a:rPr>
              <a:t>1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18"/>
          <p:cNvSpPr txBox="1"/>
          <p:nvPr/>
        </p:nvSpPr>
        <p:spPr>
          <a:xfrm>
            <a:off x="627300" y="1998775"/>
            <a:ext cx="163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latin typeface="Roboto"/>
                <a:ea typeface="Roboto"/>
                <a:cs typeface="Roboto"/>
                <a:sym typeface="Roboto"/>
              </a:rPr>
              <a:t>текст</a:t>
            </a:r>
            <a:endParaRPr sz="2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2692804" y="2006540"/>
            <a:ext cx="163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Roboto"/>
                <a:ea typeface="Roboto"/>
                <a:cs typeface="Roboto"/>
                <a:sym typeface="Roboto"/>
              </a:rPr>
              <a:t>1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18"/>
          <p:cNvSpPr txBox="1"/>
          <p:nvPr/>
        </p:nvSpPr>
        <p:spPr>
          <a:xfrm>
            <a:off x="4092452" y="2026727"/>
            <a:ext cx="163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2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5473857" y="2026727"/>
            <a:ext cx="163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Roboto"/>
                <a:ea typeface="Roboto"/>
                <a:cs typeface="Roboto"/>
                <a:sym typeface="Roboto"/>
              </a:rPr>
              <a:t>1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6872871" y="2860545"/>
            <a:ext cx="163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Roboto"/>
                <a:ea typeface="Roboto"/>
                <a:cs typeface="Roboto"/>
                <a:sym typeface="Roboto"/>
              </a:rPr>
              <a:t>1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18"/>
          <p:cNvSpPr txBox="1"/>
          <p:nvPr/>
        </p:nvSpPr>
        <p:spPr>
          <a:xfrm>
            <a:off x="6950692" y="1548337"/>
            <a:ext cx="1478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rgbClr val="FFD745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2000" b="1">
              <a:solidFill>
                <a:srgbClr val="FFD74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18"/>
          <p:cNvSpPr txBox="1"/>
          <p:nvPr/>
        </p:nvSpPr>
        <p:spPr>
          <a:xfrm>
            <a:off x="6882597" y="2451557"/>
            <a:ext cx="163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Roboto"/>
                <a:ea typeface="Roboto"/>
                <a:cs typeface="Roboto"/>
                <a:sym typeface="Roboto"/>
              </a:rPr>
              <a:t>1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18"/>
          <p:cNvSpPr txBox="1"/>
          <p:nvPr/>
        </p:nvSpPr>
        <p:spPr>
          <a:xfrm>
            <a:off x="6960302" y="3355070"/>
            <a:ext cx="1478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Roboto"/>
                <a:ea typeface="Roboto"/>
                <a:cs typeface="Roboto"/>
                <a:sym typeface="Roboto"/>
              </a:rPr>
              <a:t>1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8"/>
          <p:cNvSpPr txBox="1"/>
          <p:nvPr/>
        </p:nvSpPr>
        <p:spPr>
          <a:xfrm>
            <a:off x="6862782" y="2026727"/>
            <a:ext cx="163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Roboto"/>
                <a:ea typeface="Roboto"/>
                <a:cs typeface="Roboto"/>
                <a:sym typeface="Roboto"/>
              </a:rPr>
              <a:t>1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/>
          <p:nvPr/>
        </p:nvSpPr>
        <p:spPr>
          <a:xfrm>
            <a:off x="551268" y="908342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latin typeface="Roboto"/>
                <a:ea typeface="Roboto"/>
                <a:cs typeface="Roboto"/>
                <a:sym typeface="Roboto"/>
              </a:rPr>
              <a:t>Подзаголовок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19"/>
          <p:cNvSpPr txBox="1"/>
          <p:nvPr/>
        </p:nvSpPr>
        <p:spPr>
          <a:xfrm>
            <a:off x="327403" y="2758887"/>
            <a:ext cx="4068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6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	</a:t>
            </a:r>
            <a:endParaRPr sz="4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551275" y="110650"/>
            <a:ext cx="6753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Заголовок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19"/>
          <p:cNvSpPr txBox="1"/>
          <p:nvPr/>
        </p:nvSpPr>
        <p:spPr>
          <a:xfrm>
            <a:off x="2299362" y="1453875"/>
            <a:ext cx="13533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Roboto"/>
                <a:ea typeface="Roboto"/>
                <a:cs typeface="Roboto"/>
                <a:sym typeface="Roboto"/>
              </a:rPr>
              <a:t>текст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19"/>
          <p:cNvSpPr txBox="1"/>
          <p:nvPr/>
        </p:nvSpPr>
        <p:spPr>
          <a:xfrm>
            <a:off x="2299788" y="2032425"/>
            <a:ext cx="15705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Helvetica Neue"/>
                <a:ea typeface="Helvetica Neue"/>
                <a:cs typeface="Helvetica Neue"/>
                <a:sym typeface="Helvetica Neue"/>
              </a:rPr>
              <a:t>текст </a:t>
            </a:r>
            <a:endParaRPr sz="16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0" name="Google Shape;160;p19"/>
          <p:cNvSpPr txBox="1"/>
          <p:nvPr/>
        </p:nvSpPr>
        <p:spPr>
          <a:xfrm>
            <a:off x="2300860" y="2621300"/>
            <a:ext cx="14721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Helvetica Neue"/>
                <a:ea typeface="Helvetica Neue"/>
                <a:cs typeface="Helvetica Neue"/>
                <a:sym typeface="Helvetica Neue"/>
              </a:rPr>
              <a:t>текст</a:t>
            </a:r>
            <a:endParaRPr sz="16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" name="Google Shape;161;p19"/>
          <p:cNvSpPr txBox="1"/>
          <p:nvPr/>
        </p:nvSpPr>
        <p:spPr>
          <a:xfrm>
            <a:off x="2303070" y="3260904"/>
            <a:ext cx="11397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Roboto"/>
                <a:ea typeface="Roboto"/>
                <a:cs typeface="Roboto"/>
                <a:sym typeface="Roboto"/>
              </a:rPr>
              <a:t>текст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19"/>
          <p:cNvSpPr txBox="1"/>
          <p:nvPr/>
        </p:nvSpPr>
        <p:spPr>
          <a:xfrm>
            <a:off x="5787499" y="1505182"/>
            <a:ext cx="24705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600">
                <a:latin typeface="Roboto"/>
                <a:ea typeface="Roboto"/>
                <a:cs typeface="Roboto"/>
                <a:sym typeface="Roboto"/>
              </a:rPr>
              <a:t>текст</a:t>
            </a:r>
            <a:endParaRPr sz="2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19"/>
          <p:cNvSpPr txBox="1"/>
          <p:nvPr/>
        </p:nvSpPr>
        <p:spPr>
          <a:xfrm>
            <a:off x="5787499" y="2089380"/>
            <a:ext cx="20862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Roboto"/>
                <a:ea typeface="Roboto"/>
                <a:cs typeface="Roboto"/>
                <a:sym typeface="Roboto"/>
              </a:rPr>
              <a:t>текст</a:t>
            </a:r>
            <a:endParaRPr sz="2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19"/>
          <p:cNvSpPr txBox="1"/>
          <p:nvPr/>
        </p:nvSpPr>
        <p:spPr>
          <a:xfrm>
            <a:off x="5749550" y="2673573"/>
            <a:ext cx="27276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600">
                <a:latin typeface="Roboto"/>
                <a:ea typeface="Roboto"/>
                <a:cs typeface="Roboto"/>
                <a:sym typeface="Roboto"/>
              </a:rPr>
              <a:t>текст</a:t>
            </a:r>
            <a:endParaRPr sz="2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5" name="Google Shape;165;p19"/>
          <p:cNvSpPr txBox="1"/>
          <p:nvPr/>
        </p:nvSpPr>
        <p:spPr>
          <a:xfrm>
            <a:off x="5787499" y="3260901"/>
            <a:ext cx="27276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600">
                <a:latin typeface="Roboto"/>
                <a:ea typeface="Roboto"/>
                <a:cs typeface="Roboto"/>
                <a:sym typeface="Roboto"/>
              </a:rPr>
              <a:t>текст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19"/>
          <p:cNvSpPr txBox="1"/>
          <p:nvPr/>
        </p:nvSpPr>
        <p:spPr>
          <a:xfrm>
            <a:off x="2299375" y="3799650"/>
            <a:ext cx="15090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Roboto"/>
                <a:ea typeface="Roboto"/>
                <a:cs typeface="Roboto"/>
                <a:sym typeface="Roboto"/>
              </a:rPr>
              <a:t>текст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19"/>
          <p:cNvSpPr txBox="1"/>
          <p:nvPr/>
        </p:nvSpPr>
        <p:spPr>
          <a:xfrm>
            <a:off x="5793652" y="3847239"/>
            <a:ext cx="26394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600">
                <a:latin typeface="Roboto"/>
                <a:ea typeface="Roboto"/>
                <a:cs typeface="Roboto"/>
                <a:sym typeface="Roboto"/>
              </a:rPr>
              <a:t>текст </a:t>
            </a:r>
            <a:endParaRPr sz="2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86092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p19"/>
          <p:cNvCxnSpPr>
            <a:endCxn id="170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" name="Google Shape;170;p19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9"/>
          <p:cNvSpPr/>
          <p:nvPr/>
        </p:nvSpPr>
        <p:spPr>
          <a:xfrm>
            <a:off x="4135878" y="1447450"/>
            <a:ext cx="1613700" cy="4215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9"/>
          <p:cNvSpPr txBox="1"/>
          <p:nvPr/>
        </p:nvSpPr>
        <p:spPr>
          <a:xfrm>
            <a:off x="4572005" y="1410062"/>
            <a:ext cx="8163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3" name="Google Shape;173;p19"/>
          <p:cNvSpPr/>
          <p:nvPr/>
        </p:nvSpPr>
        <p:spPr>
          <a:xfrm>
            <a:off x="4135878" y="2056750"/>
            <a:ext cx="1613700" cy="4215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9"/>
          <p:cNvSpPr txBox="1"/>
          <p:nvPr/>
        </p:nvSpPr>
        <p:spPr>
          <a:xfrm>
            <a:off x="4415100" y="2019350"/>
            <a:ext cx="11397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5" name="Google Shape;175;p19"/>
          <p:cNvSpPr/>
          <p:nvPr/>
        </p:nvSpPr>
        <p:spPr>
          <a:xfrm>
            <a:off x="4135878" y="2666050"/>
            <a:ext cx="1613700" cy="4215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9"/>
          <p:cNvSpPr txBox="1"/>
          <p:nvPr/>
        </p:nvSpPr>
        <p:spPr>
          <a:xfrm>
            <a:off x="4415100" y="2628650"/>
            <a:ext cx="11397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7" name="Google Shape;177;p19"/>
          <p:cNvSpPr/>
          <p:nvPr/>
        </p:nvSpPr>
        <p:spPr>
          <a:xfrm>
            <a:off x="4135878" y="3275350"/>
            <a:ext cx="1613700" cy="4215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9"/>
          <p:cNvSpPr txBox="1"/>
          <p:nvPr/>
        </p:nvSpPr>
        <p:spPr>
          <a:xfrm>
            <a:off x="4415100" y="3237950"/>
            <a:ext cx="11397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9" name="Google Shape;179;p19"/>
          <p:cNvSpPr/>
          <p:nvPr/>
        </p:nvSpPr>
        <p:spPr>
          <a:xfrm>
            <a:off x="4135878" y="3884650"/>
            <a:ext cx="1613700" cy="4215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9"/>
          <p:cNvSpPr txBox="1"/>
          <p:nvPr/>
        </p:nvSpPr>
        <p:spPr>
          <a:xfrm>
            <a:off x="4415100" y="3847250"/>
            <a:ext cx="11397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1" name="Google Shape;181;p19"/>
          <p:cNvSpPr/>
          <p:nvPr/>
        </p:nvSpPr>
        <p:spPr>
          <a:xfrm>
            <a:off x="551278" y="1447450"/>
            <a:ext cx="1613700" cy="4215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/>
          <p:nvPr/>
        </p:nvSpPr>
        <p:spPr>
          <a:xfrm>
            <a:off x="987405" y="1410062"/>
            <a:ext cx="8163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3" name="Google Shape;183;p19"/>
          <p:cNvSpPr/>
          <p:nvPr/>
        </p:nvSpPr>
        <p:spPr>
          <a:xfrm>
            <a:off x="551278" y="2056750"/>
            <a:ext cx="1613700" cy="4215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9"/>
          <p:cNvSpPr txBox="1"/>
          <p:nvPr/>
        </p:nvSpPr>
        <p:spPr>
          <a:xfrm>
            <a:off x="830500" y="2019350"/>
            <a:ext cx="11397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5" name="Google Shape;185;p19"/>
          <p:cNvSpPr/>
          <p:nvPr/>
        </p:nvSpPr>
        <p:spPr>
          <a:xfrm>
            <a:off x="551278" y="2666050"/>
            <a:ext cx="1613700" cy="4215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9"/>
          <p:cNvSpPr txBox="1"/>
          <p:nvPr/>
        </p:nvSpPr>
        <p:spPr>
          <a:xfrm>
            <a:off x="830500" y="2628650"/>
            <a:ext cx="11397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7" name="Google Shape;187;p19"/>
          <p:cNvSpPr/>
          <p:nvPr/>
        </p:nvSpPr>
        <p:spPr>
          <a:xfrm>
            <a:off x="551278" y="3275350"/>
            <a:ext cx="1613700" cy="4215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9"/>
          <p:cNvSpPr txBox="1"/>
          <p:nvPr/>
        </p:nvSpPr>
        <p:spPr>
          <a:xfrm>
            <a:off x="830500" y="3237950"/>
            <a:ext cx="11397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9" name="Google Shape;189;p19"/>
          <p:cNvSpPr/>
          <p:nvPr/>
        </p:nvSpPr>
        <p:spPr>
          <a:xfrm>
            <a:off x="551278" y="3884650"/>
            <a:ext cx="1613700" cy="4215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9"/>
          <p:cNvSpPr txBox="1"/>
          <p:nvPr/>
        </p:nvSpPr>
        <p:spPr>
          <a:xfrm>
            <a:off x="830500" y="3847250"/>
            <a:ext cx="11397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/>
          <p:nvPr/>
        </p:nvSpPr>
        <p:spPr>
          <a:xfrm>
            <a:off x="551275" y="110650"/>
            <a:ext cx="67533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Заголовок</a:t>
            </a:r>
            <a:endParaRPr sz="28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6" name="Google Shape;1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20"/>
          <p:cNvCxnSpPr>
            <a:endCxn id="198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Google Shape;198;p20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0"/>
          <p:cNvSpPr/>
          <p:nvPr/>
        </p:nvSpPr>
        <p:spPr>
          <a:xfrm>
            <a:off x="614925" y="2201676"/>
            <a:ext cx="32952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latin typeface="Roboto"/>
                <a:ea typeface="Roboto"/>
                <a:cs typeface="Roboto"/>
                <a:sym typeface="Roboto"/>
              </a:rPr>
              <a:t>Подзаголовок</a:t>
            </a:r>
            <a:endParaRPr sz="16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0" name="Google Shape;200;p20"/>
          <p:cNvSpPr/>
          <p:nvPr/>
        </p:nvSpPr>
        <p:spPr>
          <a:xfrm>
            <a:off x="628383" y="984556"/>
            <a:ext cx="3295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latin typeface="Roboto"/>
                <a:ea typeface="Roboto"/>
                <a:cs typeface="Roboto"/>
                <a:sym typeface="Roboto"/>
              </a:rPr>
              <a:t>Подзаголовок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1" name="Google Shape;201;p20"/>
          <p:cNvSpPr/>
          <p:nvPr/>
        </p:nvSpPr>
        <p:spPr>
          <a:xfrm>
            <a:off x="3424675" y="1061350"/>
            <a:ext cx="1620900" cy="6735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0"/>
          <p:cNvSpPr txBox="1"/>
          <p:nvPr/>
        </p:nvSpPr>
        <p:spPr>
          <a:xfrm>
            <a:off x="3761230" y="1019788"/>
            <a:ext cx="10215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3" name="Google Shape;203;p20"/>
          <p:cNvSpPr txBox="1"/>
          <p:nvPr/>
        </p:nvSpPr>
        <p:spPr>
          <a:xfrm>
            <a:off x="3761230" y="1371063"/>
            <a:ext cx="10215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Roboto Medium"/>
                <a:ea typeface="Roboto Medium"/>
                <a:cs typeface="Roboto Medium"/>
                <a:sym typeface="Roboto Medium"/>
              </a:rPr>
              <a:t>текст</a:t>
            </a:r>
            <a:endParaRPr sz="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4" name="Google Shape;204;p20"/>
          <p:cNvSpPr/>
          <p:nvPr/>
        </p:nvSpPr>
        <p:spPr>
          <a:xfrm>
            <a:off x="4873425" y="1061350"/>
            <a:ext cx="1717200" cy="6735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0"/>
          <p:cNvSpPr txBox="1"/>
          <p:nvPr/>
        </p:nvSpPr>
        <p:spPr>
          <a:xfrm>
            <a:off x="5306180" y="1019788"/>
            <a:ext cx="10215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6" name="Google Shape;206;p20"/>
          <p:cNvSpPr txBox="1"/>
          <p:nvPr/>
        </p:nvSpPr>
        <p:spPr>
          <a:xfrm>
            <a:off x="5288592" y="1371050"/>
            <a:ext cx="10215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Roboto Medium"/>
                <a:ea typeface="Roboto Medium"/>
                <a:cs typeface="Roboto Medium"/>
                <a:sym typeface="Roboto Medium"/>
              </a:rPr>
              <a:t>текст</a:t>
            </a:r>
            <a:endParaRPr sz="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7" name="Google Shape;207;p20"/>
          <p:cNvSpPr/>
          <p:nvPr/>
        </p:nvSpPr>
        <p:spPr>
          <a:xfrm>
            <a:off x="6369750" y="1061350"/>
            <a:ext cx="1717200" cy="6735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0"/>
          <p:cNvSpPr txBox="1"/>
          <p:nvPr/>
        </p:nvSpPr>
        <p:spPr>
          <a:xfrm>
            <a:off x="6815955" y="1019788"/>
            <a:ext cx="10215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9" name="Google Shape;209;p20"/>
          <p:cNvSpPr txBox="1"/>
          <p:nvPr/>
        </p:nvSpPr>
        <p:spPr>
          <a:xfrm>
            <a:off x="6815980" y="1371063"/>
            <a:ext cx="10215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Roboto Medium"/>
                <a:ea typeface="Roboto Medium"/>
                <a:cs typeface="Roboto Medium"/>
                <a:sym typeface="Roboto Medium"/>
              </a:rPr>
              <a:t>текст</a:t>
            </a:r>
            <a:endParaRPr sz="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0" name="Google Shape;210;p20"/>
          <p:cNvSpPr/>
          <p:nvPr/>
        </p:nvSpPr>
        <p:spPr>
          <a:xfrm>
            <a:off x="551275" y="3522701"/>
            <a:ext cx="32952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ru" sz="1600" b="1">
                <a:latin typeface="Roboto"/>
                <a:ea typeface="Roboto"/>
                <a:cs typeface="Roboto"/>
                <a:sym typeface="Roboto"/>
              </a:rPr>
              <a:t>Подзаголовок</a:t>
            </a:r>
            <a:endParaRPr sz="16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1" name="Google Shape;211;p20"/>
          <p:cNvSpPr/>
          <p:nvPr/>
        </p:nvSpPr>
        <p:spPr>
          <a:xfrm>
            <a:off x="3387438" y="2330125"/>
            <a:ext cx="1620900" cy="6735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0"/>
          <p:cNvSpPr txBox="1"/>
          <p:nvPr/>
        </p:nvSpPr>
        <p:spPr>
          <a:xfrm>
            <a:off x="3723992" y="2288563"/>
            <a:ext cx="10215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3" name="Google Shape;213;p20"/>
          <p:cNvSpPr txBox="1"/>
          <p:nvPr/>
        </p:nvSpPr>
        <p:spPr>
          <a:xfrm>
            <a:off x="3723992" y="2639838"/>
            <a:ext cx="10215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Roboto Medium"/>
                <a:ea typeface="Roboto Medium"/>
                <a:cs typeface="Roboto Medium"/>
                <a:sym typeface="Roboto Medium"/>
              </a:rPr>
              <a:t>текст</a:t>
            </a:r>
            <a:endParaRPr sz="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4" name="Google Shape;214;p20"/>
          <p:cNvSpPr/>
          <p:nvPr/>
        </p:nvSpPr>
        <p:spPr>
          <a:xfrm>
            <a:off x="4836188" y="2330125"/>
            <a:ext cx="1717200" cy="6735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0"/>
          <p:cNvSpPr txBox="1"/>
          <p:nvPr/>
        </p:nvSpPr>
        <p:spPr>
          <a:xfrm>
            <a:off x="5268942" y="2288563"/>
            <a:ext cx="10215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6" name="Google Shape;216;p20"/>
          <p:cNvSpPr txBox="1"/>
          <p:nvPr/>
        </p:nvSpPr>
        <p:spPr>
          <a:xfrm>
            <a:off x="5251355" y="2639825"/>
            <a:ext cx="10215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Roboto Medium"/>
                <a:ea typeface="Roboto Medium"/>
                <a:cs typeface="Roboto Medium"/>
                <a:sym typeface="Roboto Medium"/>
              </a:rPr>
              <a:t>текст</a:t>
            </a:r>
            <a:endParaRPr sz="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7" name="Google Shape;217;p20"/>
          <p:cNvSpPr/>
          <p:nvPr/>
        </p:nvSpPr>
        <p:spPr>
          <a:xfrm>
            <a:off x="6332513" y="2330125"/>
            <a:ext cx="1717200" cy="6735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0"/>
          <p:cNvSpPr txBox="1"/>
          <p:nvPr/>
        </p:nvSpPr>
        <p:spPr>
          <a:xfrm>
            <a:off x="6778717" y="2288563"/>
            <a:ext cx="10215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9" name="Google Shape;219;p20"/>
          <p:cNvSpPr txBox="1"/>
          <p:nvPr/>
        </p:nvSpPr>
        <p:spPr>
          <a:xfrm>
            <a:off x="6778742" y="2639838"/>
            <a:ext cx="10215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Roboto Medium"/>
                <a:ea typeface="Roboto Medium"/>
                <a:cs typeface="Roboto Medium"/>
                <a:sym typeface="Roboto Medium"/>
              </a:rPr>
              <a:t>текст</a:t>
            </a:r>
            <a:endParaRPr sz="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0" name="Google Shape;220;p20"/>
          <p:cNvSpPr/>
          <p:nvPr/>
        </p:nvSpPr>
        <p:spPr>
          <a:xfrm>
            <a:off x="3298863" y="3641125"/>
            <a:ext cx="1620900" cy="6735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0"/>
          <p:cNvSpPr txBox="1"/>
          <p:nvPr/>
        </p:nvSpPr>
        <p:spPr>
          <a:xfrm>
            <a:off x="3635417" y="3599563"/>
            <a:ext cx="10215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2" name="Google Shape;222;p20"/>
          <p:cNvSpPr txBox="1"/>
          <p:nvPr/>
        </p:nvSpPr>
        <p:spPr>
          <a:xfrm>
            <a:off x="3635417" y="3950838"/>
            <a:ext cx="10215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Roboto Medium"/>
                <a:ea typeface="Roboto Medium"/>
                <a:cs typeface="Roboto Medium"/>
                <a:sym typeface="Roboto Medium"/>
              </a:rPr>
              <a:t>текст</a:t>
            </a:r>
            <a:endParaRPr sz="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3" name="Google Shape;223;p20"/>
          <p:cNvSpPr/>
          <p:nvPr/>
        </p:nvSpPr>
        <p:spPr>
          <a:xfrm>
            <a:off x="4747613" y="3641125"/>
            <a:ext cx="1717200" cy="6735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0"/>
          <p:cNvSpPr txBox="1"/>
          <p:nvPr/>
        </p:nvSpPr>
        <p:spPr>
          <a:xfrm>
            <a:off x="5180367" y="3599563"/>
            <a:ext cx="10215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5" name="Google Shape;225;p20"/>
          <p:cNvSpPr txBox="1"/>
          <p:nvPr/>
        </p:nvSpPr>
        <p:spPr>
          <a:xfrm>
            <a:off x="5162780" y="3950825"/>
            <a:ext cx="10215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Roboto Medium"/>
                <a:ea typeface="Roboto Medium"/>
                <a:cs typeface="Roboto Medium"/>
                <a:sym typeface="Roboto Medium"/>
              </a:rPr>
              <a:t>текст</a:t>
            </a:r>
            <a:endParaRPr sz="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6" name="Google Shape;226;p20"/>
          <p:cNvSpPr/>
          <p:nvPr/>
        </p:nvSpPr>
        <p:spPr>
          <a:xfrm>
            <a:off x="6243938" y="3641125"/>
            <a:ext cx="1717200" cy="6735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0"/>
          <p:cNvSpPr txBox="1"/>
          <p:nvPr/>
        </p:nvSpPr>
        <p:spPr>
          <a:xfrm>
            <a:off x="6690142" y="3599563"/>
            <a:ext cx="10215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8" name="Google Shape;228;p20"/>
          <p:cNvSpPr txBox="1"/>
          <p:nvPr/>
        </p:nvSpPr>
        <p:spPr>
          <a:xfrm>
            <a:off x="6690167" y="3950838"/>
            <a:ext cx="10215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Roboto Medium"/>
                <a:ea typeface="Roboto Medium"/>
                <a:cs typeface="Roboto Medium"/>
                <a:sym typeface="Roboto Medium"/>
              </a:rPr>
              <a:t>текст</a:t>
            </a:r>
            <a:endParaRPr sz="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Предметная область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551274" y="1017913"/>
            <a:ext cx="7831389" cy="857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>
                <a:latin typeface="Roboto"/>
                <a:ea typeface="Roboto"/>
                <a:cs typeface="Roboto"/>
                <a:sym typeface="Roboto"/>
              </a:rPr>
              <a:t>Данный проект позволит создавать игры в жанре </a:t>
            </a: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«Визуальная новелла» без использования языков программирования благодаря концепции визуального программирования (интуитивно понятной системе узлов). 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C6A6EE9-07FD-88B3-738C-F2E5C42ED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147243"/>
            <a:ext cx="3810663" cy="190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C93CC3-8F82-96AC-3271-C800E78F19B0}"/>
              </a:ext>
            </a:extLst>
          </p:cNvPr>
          <p:cNvSpPr txBox="1"/>
          <p:nvPr/>
        </p:nvSpPr>
        <p:spPr>
          <a:xfrm>
            <a:off x="5940966" y="4093171"/>
            <a:ext cx="1072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dirty="0">
                <a:latin typeface="Roboto" panose="02000000000000000000" pitchFamily="2" charset="0"/>
                <a:ea typeface="Roboto" panose="02000000000000000000" pitchFamily="2" charset="0"/>
              </a:rPr>
              <a:t>Узлы в </a:t>
            </a:r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Blender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B110677-79BE-46F8-9021-861D53418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67" y="2147243"/>
            <a:ext cx="3368552" cy="189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6F86A0-3937-F24A-7E8A-39F04597C7D9}"/>
              </a:ext>
            </a:extLst>
          </p:cNvPr>
          <p:cNvSpPr txBox="1"/>
          <p:nvPr/>
        </p:nvSpPr>
        <p:spPr>
          <a:xfrm>
            <a:off x="1238314" y="4093171"/>
            <a:ext cx="1994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dirty="0">
                <a:latin typeface="Roboto" panose="02000000000000000000" pitchFamily="2" charset="0"/>
                <a:ea typeface="Roboto" panose="02000000000000000000" pitchFamily="2" charset="0"/>
              </a:rPr>
              <a:t>Визуальная новелла </a:t>
            </a:r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&lt;/reality&gt;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C37387-7062-596E-F480-2BB9E9D10465}"/>
              </a:ext>
            </a:extLst>
          </p:cNvPr>
          <p:cNvSpPr txBox="1"/>
          <p:nvPr/>
        </p:nvSpPr>
        <p:spPr>
          <a:xfrm>
            <a:off x="8690600" y="141261"/>
            <a:ext cx="615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Заголовок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" name="Google Shape;2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21"/>
          <p:cNvCxnSpPr>
            <a:endCxn id="236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21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1"/>
          <p:cNvSpPr/>
          <p:nvPr/>
        </p:nvSpPr>
        <p:spPr>
          <a:xfrm>
            <a:off x="1685050" y="1122578"/>
            <a:ext cx="3295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600" b="1" dirty="0">
                <a:latin typeface="Roboto"/>
                <a:ea typeface="Roboto"/>
                <a:cs typeface="Roboto"/>
                <a:sym typeface="Roboto"/>
              </a:rPr>
              <a:t>Текст</a:t>
            </a:r>
            <a:endParaRPr sz="16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b="1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21"/>
          <p:cNvSpPr/>
          <p:nvPr/>
        </p:nvSpPr>
        <p:spPr>
          <a:xfrm>
            <a:off x="697600" y="972225"/>
            <a:ext cx="638700" cy="638700"/>
          </a:xfrm>
          <a:prstGeom prst="flowChartConnector">
            <a:avLst/>
          </a:prstGeom>
          <a:solidFill>
            <a:srgbClr val="FFA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1"/>
          <p:cNvSpPr/>
          <p:nvPr/>
        </p:nvSpPr>
        <p:spPr>
          <a:xfrm>
            <a:off x="654025" y="1610925"/>
            <a:ext cx="771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200" b="1">
                <a:latin typeface="Roboto"/>
                <a:ea typeface="Roboto"/>
                <a:cs typeface="Roboto"/>
                <a:sym typeface="Roboto"/>
              </a:rPr>
              <a:t>текст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b="1" i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" name="Google Shape;240;p21"/>
          <p:cNvSpPr/>
          <p:nvPr/>
        </p:nvSpPr>
        <p:spPr>
          <a:xfrm>
            <a:off x="858400" y="1106925"/>
            <a:ext cx="37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ru" sz="2000" b="1">
                <a:latin typeface="Roboto"/>
                <a:ea typeface="Roboto"/>
                <a:cs typeface="Roboto"/>
                <a:sym typeface="Roboto"/>
              </a:rPr>
              <a:t>1</a:t>
            </a:r>
            <a:endParaRPr sz="1600" b="1" i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" name="Google Shape;241;p21"/>
          <p:cNvSpPr/>
          <p:nvPr/>
        </p:nvSpPr>
        <p:spPr>
          <a:xfrm>
            <a:off x="1685050" y="2060628"/>
            <a:ext cx="3295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600" b="1">
                <a:latin typeface="Roboto"/>
                <a:ea typeface="Roboto"/>
                <a:cs typeface="Roboto"/>
                <a:sym typeface="Roboto"/>
              </a:rPr>
              <a:t>Текст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b="1" i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21"/>
          <p:cNvSpPr/>
          <p:nvPr/>
        </p:nvSpPr>
        <p:spPr>
          <a:xfrm>
            <a:off x="1703100" y="3103975"/>
            <a:ext cx="573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latin typeface="Roboto"/>
                <a:ea typeface="Roboto"/>
                <a:cs typeface="Roboto"/>
                <a:sym typeface="Roboto"/>
              </a:rPr>
              <a:t>Текст</a:t>
            </a:r>
            <a:endParaRPr sz="1600" b="1" i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21"/>
          <p:cNvSpPr/>
          <p:nvPr/>
        </p:nvSpPr>
        <p:spPr>
          <a:xfrm>
            <a:off x="1685050" y="4103303"/>
            <a:ext cx="3295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latin typeface="Roboto"/>
                <a:ea typeface="Roboto"/>
                <a:cs typeface="Roboto"/>
                <a:sym typeface="Roboto"/>
              </a:rPr>
              <a:t>Текст</a:t>
            </a:r>
            <a:endParaRPr sz="1600" b="1" i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1"/>
          <p:cNvSpPr/>
          <p:nvPr/>
        </p:nvSpPr>
        <p:spPr>
          <a:xfrm>
            <a:off x="697600" y="1941625"/>
            <a:ext cx="638700" cy="638700"/>
          </a:xfrm>
          <a:prstGeom prst="flowChartConnector">
            <a:avLst/>
          </a:prstGeom>
          <a:solidFill>
            <a:srgbClr val="FFA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1"/>
          <p:cNvSpPr/>
          <p:nvPr/>
        </p:nvSpPr>
        <p:spPr>
          <a:xfrm>
            <a:off x="654025" y="2580325"/>
            <a:ext cx="771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200" b="1">
                <a:latin typeface="Roboto"/>
                <a:ea typeface="Roboto"/>
                <a:cs typeface="Roboto"/>
                <a:sym typeface="Roboto"/>
              </a:rPr>
              <a:t>текст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b="1" i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21"/>
          <p:cNvSpPr/>
          <p:nvPr/>
        </p:nvSpPr>
        <p:spPr>
          <a:xfrm>
            <a:off x="858400" y="2076325"/>
            <a:ext cx="37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000" b="1">
                <a:latin typeface="Roboto"/>
                <a:ea typeface="Roboto"/>
                <a:cs typeface="Roboto"/>
                <a:sym typeface="Roboto"/>
              </a:rPr>
              <a:t>1</a:t>
            </a:r>
            <a:endParaRPr sz="2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b="1" i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21"/>
          <p:cNvSpPr/>
          <p:nvPr/>
        </p:nvSpPr>
        <p:spPr>
          <a:xfrm>
            <a:off x="704125" y="2969275"/>
            <a:ext cx="638700" cy="638700"/>
          </a:xfrm>
          <a:prstGeom prst="flowChartConnector">
            <a:avLst/>
          </a:prstGeom>
          <a:solidFill>
            <a:srgbClr val="FFA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1"/>
          <p:cNvSpPr/>
          <p:nvPr/>
        </p:nvSpPr>
        <p:spPr>
          <a:xfrm>
            <a:off x="660550" y="3607975"/>
            <a:ext cx="771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latin typeface="Roboto"/>
                <a:ea typeface="Roboto"/>
                <a:cs typeface="Roboto"/>
                <a:sym typeface="Roboto"/>
              </a:rPr>
              <a:t>текст</a:t>
            </a:r>
            <a:endParaRPr sz="1600" b="1" i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21"/>
          <p:cNvSpPr/>
          <p:nvPr/>
        </p:nvSpPr>
        <p:spPr>
          <a:xfrm>
            <a:off x="864925" y="3103975"/>
            <a:ext cx="37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000" b="1">
                <a:latin typeface="Roboto"/>
                <a:ea typeface="Roboto"/>
                <a:cs typeface="Roboto"/>
                <a:sym typeface="Roboto"/>
              </a:rPr>
              <a:t>1</a:t>
            </a:r>
            <a:endParaRPr sz="2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b="1" i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21"/>
          <p:cNvSpPr/>
          <p:nvPr/>
        </p:nvSpPr>
        <p:spPr>
          <a:xfrm>
            <a:off x="704125" y="3950275"/>
            <a:ext cx="638700" cy="638700"/>
          </a:xfrm>
          <a:prstGeom prst="flowChartConnector">
            <a:avLst/>
          </a:prstGeom>
          <a:solidFill>
            <a:srgbClr val="FFA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/>
          <p:nvPr/>
        </p:nvSpPr>
        <p:spPr>
          <a:xfrm>
            <a:off x="660550" y="4588975"/>
            <a:ext cx="771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latin typeface="Roboto"/>
                <a:ea typeface="Roboto"/>
                <a:cs typeface="Roboto"/>
                <a:sym typeface="Roboto"/>
              </a:rPr>
              <a:t>текст</a:t>
            </a:r>
            <a:endParaRPr sz="1600" b="1" i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1"/>
          <p:cNvSpPr/>
          <p:nvPr/>
        </p:nvSpPr>
        <p:spPr>
          <a:xfrm>
            <a:off x="864925" y="4084975"/>
            <a:ext cx="37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000" b="1">
                <a:latin typeface="Roboto"/>
                <a:ea typeface="Roboto"/>
                <a:cs typeface="Roboto"/>
                <a:sym typeface="Roboto"/>
              </a:rPr>
              <a:t>1</a:t>
            </a:r>
            <a:endParaRPr sz="2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b="1" i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Актуальность работы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551274" y="1017913"/>
            <a:ext cx="6608435" cy="857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На данный момент не существует удобного конструктора для создания визуальных новелл, который бы не требовал от пользователя навыков и знания языков программирования.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66;p14">
            <a:extLst>
              <a:ext uri="{FF2B5EF4-FFF2-40B4-BE49-F238E27FC236}">
                <a16:creationId xmlns:a16="http://schemas.microsoft.com/office/drawing/2014/main" id="{4C112D28-AECF-7864-9E62-27D9CAAE442F}"/>
              </a:ext>
            </a:extLst>
          </p:cNvPr>
          <p:cNvSpPr txBox="1"/>
          <p:nvPr/>
        </p:nvSpPr>
        <p:spPr>
          <a:xfrm>
            <a:off x="551266" y="2419371"/>
            <a:ext cx="3304225" cy="2151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По результатам 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Customer Development</a:t>
            </a:r>
            <a:r>
              <a:rPr lang="ru-RU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были получены следующие ответы на вопрос о том, почему заинтересованные в создании визуальных новеллах люди отказываются их создавать</a:t>
            </a: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.</a:t>
            </a:r>
            <a:endParaRPr sz="1600" dirty="0"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</p:txBody>
      </p:sp>
      <p:pic>
        <p:nvPicPr>
          <p:cNvPr id="12" name="Рисунок 1">
            <a:extLst>
              <a:ext uri="{FF2B5EF4-FFF2-40B4-BE49-F238E27FC236}">
                <a16:creationId xmlns:a16="http://schemas.microsoft.com/office/drawing/2014/main" id="{175B884B-A275-D878-2FA2-2CC861E85A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01" b="25636"/>
          <a:stretch/>
        </p:blipFill>
        <p:spPr>
          <a:xfrm>
            <a:off x="3927916" y="2121855"/>
            <a:ext cx="4860401" cy="220287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88059D8-37BC-F0D3-AB18-A5B1352123D3}"/>
              </a:ext>
            </a:extLst>
          </p:cNvPr>
          <p:cNvSpPr txBox="1"/>
          <p:nvPr/>
        </p:nvSpPr>
        <p:spPr>
          <a:xfrm>
            <a:off x="8690600" y="141261"/>
            <a:ext cx="615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08525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>
            <a:endCxn id="83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752042" y="1093782"/>
            <a:ext cx="6133768" cy="83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latin typeface="Roboto"/>
                <a:ea typeface="Roboto"/>
                <a:cs typeface="Roboto"/>
                <a:sym typeface="Roboto"/>
              </a:rPr>
              <a:t>Цель: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Реализовать клиентскую сторону пользовательского интерфейса приложения для создания игр в жанре "Визуальная новелла".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 </a:t>
            </a:r>
            <a:endParaRPr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</p:txBody>
      </p:sp>
      <p:sp>
        <p:nvSpPr>
          <p:cNvPr id="16" name="Google Shape;86;p16">
            <a:extLst>
              <a:ext uri="{FF2B5EF4-FFF2-40B4-BE49-F238E27FC236}">
                <a16:creationId xmlns:a16="http://schemas.microsoft.com/office/drawing/2014/main" id="{A5E6D401-9FB2-9538-A842-316BC1A73486}"/>
              </a:ext>
            </a:extLst>
          </p:cNvPr>
          <p:cNvSpPr txBox="1"/>
          <p:nvPr/>
        </p:nvSpPr>
        <p:spPr>
          <a:xfrm>
            <a:off x="752042" y="2035960"/>
            <a:ext cx="6133768" cy="3107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latin typeface="Roboto"/>
                <a:ea typeface="Roboto"/>
                <a:cs typeface="Roboto"/>
                <a:sym typeface="Roboto"/>
              </a:rPr>
              <a:t>Задачи: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Реализовать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окна проекта и сцены, а также переходы между ними.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Реализовать возможность перемещения и масштабирования графов.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Реализовать возможность добавления, удаления, копирования, вставки, соединения и взаимодействия с визуальным представленем узлов.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ru-RU" dirty="0"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F1AAF7-1E1E-7298-BF6D-B27CA8D06283}"/>
              </a:ext>
            </a:extLst>
          </p:cNvPr>
          <p:cNvSpPr txBox="1"/>
          <p:nvPr/>
        </p:nvSpPr>
        <p:spPr>
          <a:xfrm>
            <a:off x="8690600" y="141261"/>
            <a:ext cx="615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551266" y="110650"/>
            <a:ext cx="69099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Преимущества перед конкурентами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>
            <a:cxnSpLocks/>
            <a:endCxn id="83" idx="2"/>
          </p:cNvCxnSpPr>
          <p:nvPr/>
        </p:nvCxnSpPr>
        <p:spPr>
          <a:xfrm>
            <a:off x="0" y="701360"/>
            <a:ext cx="7461659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/>
          <p:nvPr/>
        </p:nvSpPr>
        <p:spPr>
          <a:xfrm>
            <a:off x="7461659" y="564410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F1AAF7-1E1E-7298-BF6D-B27CA8D06283}"/>
              </a:ext>
            </a:extLst>
          </p:cNvPr>
          <p:cNvSpPr txBox="1"/>
          <p:nvPr/>
        </p:nvSpPr>
        <p:spPr>
          <a:xfrm>
            <a:off x="8690600" y="141261"/>
            <a:ext cx="615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4</a:t>
            </a:r>
            <a:endParaRPr lang="en-US" dirty="0"/>
          </a:p>
        </p:txBody>
      </p:sp>
      <p:sp>
        <p:nvSpPr>
          <p:cNvPr id="9" name="Google Shape;237;p21">
            <a:extLst>
              <a:ext uri="{FF2B5EF4-FFF2-40B4-BE49-F238E27FC236}">
                <a16:creationId xmlns:a16="http://schemas.microsoft.com/office/drawing/2014/main" id="{4B9F45F8-EA4C-6BD2-3497-413F10D2A01F}"/>
              </a:ext>
            </a:extLst>
          </p:cNvPr>
          <p:cNvSpPr/>
          <p:nvPr/>
        </p:nvSpPr>
        <p:spPr>
          <a:xfrm>
            <a:off x="1856509" y="923070"/>
            <a:ext cx="5879050" cy="1321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600" b="1" dirty="0">
                <a:latin typeface="Roboto"/>
                <a:ea typeface="Roboto"/>
                <a:cs typeface="Roboto"/>
                <a:sym typeface="Roboto"/>
              </a:rPr>
              <a:t>Episode</a:t>
            </a:r>
            <a:endParaRPr lang="ru-RU" sz="16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Нет возможности загружать свои изображения, нет десктоп-версии, уклон на романтику, требуется изучать язык программирования</a:t>
            </a: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b="1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539F4CF-D842-24A5-D964-1D40E99C3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34" y="923070"/>
            <a:ext cx="975001" cy="97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0BE290B-CA78-2FB2-C69A-A1EB0BB84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92" y="3560271"/>
            <a:ext cx="1000443" cy="132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237;p21">
            <a:extLst>
              <a:ext uri="{FF2B5EF4-FFF2-40B4-BE49-F238E27FC236}">
                <a16:creationId xmlns:a16="http://schemas.microsoft.com/office/drawing/2014/main" id="{42960B98-AD0D-6F58-5934-258075D9AB83}"/>
              </a:ext>
            </a:extLst>
          </p:cNvPr>
          <p:cNvSpPr/>
          <p:nvPr/>
        </p:nvSpPr>
        <p:spPr>
          <a:xfrm>
            <a:off x="1856506" y="2239242"/>
            <a:ext cx="5879050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600" b="1" dirty="0" err="1">
                <a:latin typeface="Roboto"/>
                <a:ea typeface="Roboto"/>
                <a:cs typeface="Roboto"/>
                <a:sym typeface="Roboto"/>
              </a:rPr>
              <a:t>Tyrano</a:t>
            </a:r>
            <a:r>
              <a:rPr lang="en-US" sz="1600" b="1" dirty="0">
                <a:latin typeface="Roboto"/>
                <a:ea typeface="Roboto"/>
                <a:cs typeface="Roboto"/>
                <a:sym typeface="Roboto"/>
              </a:rPr>
              <a:t> Builder</a:t>
            </a:r>
            <a:endParaRPr lang="ru-RU" sz="16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Ограниченный функционал, трубуются навыки программирования на языке 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JavaScript</a:t>
            </a:r>
            <a:r>
              <a:rPr lang="ru-RU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</a:t>
            </a:r>
            <a:endParaRPr lang="ru-RU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b="1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237;p21">
            <a:extLst>
              <a:ext uri="{FF2B5EF4-FFF2-40B4-BE49-F238E27FC236}">
                <a16:creationId xmlns:a16="http://schemas.microsoft.com/office/drawing/2014/main" id="{5E980895-46FC-02DA-92B4-B86ED58EF15C}"/>
              </a:ext>
            </a:extLst>
          </p:cNvPr>
          <p:cNvSpPr/>
          <p:nvPr/>
        </p:nvSpPr>
        <p:spPr>
          <a:xfrm>
            <a:off x="1856505" y="3560271"/>
            <a:ext cx="5879051" cy="1321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600" b="1" dirty="0" err="1">
                <a:latin typeface="Roboto"/>
                <a:ea typeface="Roboto"/>
                <a:cs typeface="Roboto"/>
                <a:sym typeface="Roboto"/>
              </a:rPr>
              <a:t>RenPy</a:t>
            </a:r>
            <a:endParaRPr lang="en-US" sz="16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Требуются навыки программирования на языке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Python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7D012FDC-F87D-63F6-4702-0DC96A6040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7" r="34640"/>
          <a:stretch/>
        </p:blipFill>
        <p:spPr bwMode="auto">
          <a:xfrm>
            <a:off x="682292" y="2235285"/>
            <a:ext cx="1000443" cy="87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080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551266" y="110650"/>
            <a:ext cx="69099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Функциональные требования.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Окно проекта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>
            <a:cxnSpLocks/>
            <a:endCxn id="83" idx="2"/>
          </p:cNvCxnSpPr>
          <p:nvPr/>
        </p:nvCxnSpPr>
        <p:spPr>
          <a:xfrm>
            <a:off x="-493" y="1172414"/>
            <a:ext cx="7461659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/>
          <p:nvPr/>
        </p:nvSpPr>
        <p:spPr>
          <a:xfrm>
            <a:off x="7461166" y="1035464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F1AAF7-1E1E-7298-BF6D-B27CA8D06283}"/>
              </a:ext>
            </a:extLst>
          </p:cNvPr>
          <p:cNvSpPr txBox="1"/>
          <p:nvPr/>
        </p:nvSpPr>
        <p:spPr>
          <a:xfrm>
            <a:off x="8690600" y="141261"/>
            <a:ext cx="615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5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D9E569-642D-29F0-43EE-B5BD40A468CA}"/>
              </a:ext>
            </a:extLst>
          </p:cNvPr>
          <p:cNvSpPr txBox="1"/>
          <p:nvPr/>
        </p:nvSpPr>
        <p:spPr>
          <a:xfrm>
            <a:off x="551266" y="2210875"/>
            <a:ext cx="266298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Окно проекта – это основное окно для работы со структурой создаваемой игры, здесь можно просматиривать все сцены игры и переходы между ними.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F5F078-15B7-3A5F-6416-30CA68FAA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927" y="1586585"/>
            <a:ext cx="5254673" cy="284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784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551266" y="110650"/>
            <a:ext cx="69099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Функциональные требования.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Окно сцены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>
            <a:cxnSpLocks/>
            <a:endCxn id="83" idx="2"/>
          </p:cNvCxnSpPr>
          <p:nvPr/>
        </p:nvCxnSpPr>
        <p:spPr>
          <a:xfrm>
            <a:off x="-493" y="1172414"/>
            <a:ext cx="7461659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/>
          <p:nvPr/>
        </p:nvSpPr>
        <p:spPr>
          <a:xfrm>
            <a:off x="7461166" y="1035464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F1AAF7-1E1E-7298-BF6D-B27CA8D06283}"/>
              </a:ext>
            </a:extLst>
          </p:cNvPr>
          <p:cNvSpPr txBox="1"/>
          <p:nvPr/>
        </p:nvSpPr>
        <p:spPr>
          <a:xfrm>
            <a:off x="8690600" y="141261"/>
            <a:ext cx="615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6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0DA939-AA30-46AE-052D-95B736E3D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7734" y="1588421"/>
            <a:ext cx="5242866" cy="28453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D9E569-642D-29F0-43EE-B5BD40A468CA}"/>
              </a:ext>
            </a:extLst>
          </p:cNvPr>
          <p:cNvSpPr txBox="1"/>
          <p:nvPr/>
        </p:nvSpPr>
        <p:spPr>
          <a:xfrm>
            <a:off x="551266" y="2641762"/>
            <a:ext cx="26629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Окно сцены – это окно для редактирования действий игры в выбранной сцене.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199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551266" y="110650"/>
            <a:ext cx="69099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Технологии и инструменты реализации</a:t>
            </a: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>
            <a:cxnSpLocks/>
            <a:endCxn id="83" idx="2"/>
          </p:cNvCxnSpPr>
          <p:nvPr/>
        </p:nvCxnSpPr>
        <p:spPr>
          <a:xfrm>
            <a:off x="-493" y="1172414"/>
            <a:ext cx="7461659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/>
          <p:nvPr/>
        </p:nvSpPr>
        <p:spPr>
          <a:xfrm>
            <a:off x="7461166" y="1035464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F1AAF7-1E1E-7298-BF6D-B27CA8D06283}"/>
              </a:ext>
            </a:extLst>
          </p:cNvPr>
          <p:cNvSpPr txBox="1"/>
          <p:nvPr/>
        </p:nvSpPr>
        <p:spPr>
          <a:xfrm>
            <a:off x="8690600" y="141261"/>
            <a:ext cx="615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pic>
        <p:nvPicPr>
          <p:cNvPr id="5132" name="Picture 12">
            <a:extLst>
              <a:ext uri="{FF2B5EF4-FFF2-40B4-BE49-F238E27FC236}">
                <a16:creationId xmlns:a16="http://schemas.microsoft.com/office/drawing/2014/main" id="{65259624-9DE9-5A73-32D5-D2C87D54A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565" y="1887087"/>
            <a:ext cx="3367501" cy="210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>
            <a:extLst>
              <a:ext uri="{FF2B5EF4-FFF2-40B4-BE49-F238E27FC236}">
                <a16:creationId xmlns:a16="http://schemas.microsoft.com/office/drawing/2014/main" id="{4AB57D15-E94B-5233-1D0E-81DB68CB1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217" y="2007301"/>
            <a:ext cx="2484999" cy="186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803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551266" y="110650"/>
            <a:ext cx="69099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Дополнительная информация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>
            <a:cxnSpLocks/>
            <a:endCxn id="83" idx="2"/>
          </p:cNvCxnSpPr>
          <p:nvPr/>
        </p:nvCxnSpPr>
        <p:spPr>
          <a:xfrm>
            <a:off x="0" y="701360"/>
            <a:ext cx="7461659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/>
          <p:nvPr/>
        </p:nvSpPr>
        <p:spPr>
          <a:xfrm>
            <a:off x="7461659" y="564410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F1AAF7-1E1E-7298-BF6D-B27CA8D06283}"/>
              </a:ext>
            </a:extLst>
          </p:cNvPr>
          <p:cNvSpPr txBox="1"/>
          <p:nvPr/>
        </p:nvSpPr>
        <p:spPr>
          <a:xfrm>
            <a:off x="8690600" y="141261"/>
            <a:ext cx="615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0E6E885-F913-DF20-E8BF-9739BB9AC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005" y="1391516"/>
            <a:ext cx="2360468" cy="236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34A5A0-2A47-ED69-EFD3-EF9F2F155981}"/>
              </a:ext>
            </a:extLst>
          </p:cNvPr>
          <p:cNvSpPr txBox="1"/>
          <p:nvPr/>
        </p:nvSpPr>
        <p:spPr>
          <a:xfrm>
            <a:off x="1545769" y="3751981"/>
            <a:ext cx="2360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Статья </a:t>
            </a: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на</a:t>
            </a:r>
            <a:r>
              <a:rPr lang="ru-RU" b="1" dirty="0"/>
              <a:t> Яндекс Дзене</a:t>
            </a:r>
            <a:endParaRPr lang="en-US" b="1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4E974360-8FFA-985F-E8B1-19F4F3FF2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528" y="1391516"/>
            <a:ext cx="2360467" cy="236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641C66A-D4FF-7D81-67AF-0575B8A1BF81}"/>
              </a:ext>
            </a:extLst>
          </p:cNvPr>
          <p:cNvSpPr txBox="1"/>
          <p:nvPr/>
        </p:nvSpPr>
        <p:spPr>
          <a:xfrm>
            <a:off x="5237767" y="3751980"/>
            <a:ext cx="222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Статья на Хабре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32704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514</Words>
  <Application>Microsoft Office PowerPoint</Application>
  <PresentationFormat>On-screen Show (16:9)</PresentationFormat>
  <Paragraphs>172</Paragraphs>
  <Slides>20</Slides>
  <Notes>20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Helvetica Neue</vt:lpstr>
      <vt:lpstr>Poppins</vt:lpstr>
      <vt:lpstr>Roboto</vt:lpstr>
      <vt:lpstr>Calibri</vt:lpstr>
      <vt:lpstr>Roboto Medium</vt:lpstr>
      <vt:lpstr>FuturaPTWebDemi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Даниил Бутченко</dc:creator>
  <cp:lastModifiedBy>Даниил Бутченко</cp:lastModifiedBy>
  <cp:revision>2</cp:revision>
  <dcterms:modified xsi:type="dcterms:W3CDTF">2022-05-19T16:27:42Z</dcterms:modified>
</cp:coreProperties>
</file>